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21"/>
  </p:notesMasterIdLst>
  <p:sldIdLst>
    <p:sldId id="272" r:id="rId2"/>
    <p:sldId id="273" r:id="rId3"/>
    <p:sldId id="275" r:id="rId4"/>
    <p:sldId id="287" r:id="rId5"/>
    <p:sldId id="277" r:id="rId6"/>
    <p:sldId id="278" r:id="rId7"/>
    <p:sldId id="279" r:id="rId8"/>
    <p:sldId id="288" r:id="rId9"/>
    <p:sldId id="289" r:id="rId10"/>
    <p:sldId id="290" r:id="rId11"/>
    <p:sldId id="291" r:id="rId12"/>
    <p:sldId id="262" r:id="rId13"/>
    <p:sldId id="280" r:id="rId14"/>
    <p:sldId id="281" r:id="rId15"/>
    <p:sldId id="282" r:id="rId16"/>
    <p:sldId id="283" r:id="rId17"/>
    <p:sldId id="284" r:id="rId18"/>
    <p:sldId id="285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C6605D"/>
    <a:srgbClr val="9A4D00"/>
    <a:srgbClr val="663300"/>
    <a:srgbClr val="CC6600"/>
    <a:srgbClr val="C6D9F1"/>
    <a:srgbClr val="D9D9D9"/>
    <a:srgbClr val="0B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3" autoAdjust="0"/>
    <p:restoredTop sz="96761" autoAdjust="0"/>
  </p:normalViewPr>
  <p:slideViewPr>
    <p:cSldViewPr snapToGrid="0" snapToObjects="1">
      <p:cViewPr varScale="1">
        <p:scale>
          <a:sx n="107" d="100"/>
          <a:sy n="107" d="100"/>
        </p:scale>
        <p:origin x="213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5781-DC01-EE4A-ABE5-D7CB9A5F5839}" type="datetimeFigureOut">
              <a:rPr lang="en-US" smtClean="0"/>
              <a:t>1/28/2025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25BB4-30E9-FA46-9920-A6FB046474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2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F497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32905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1F497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09279"/>
            <a:ext cx="5486400" cy="37182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14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5315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75259"/>
            <a:ext cx="2057400" cy="515090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1F497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75259"/>
            <a:ext cx="6019800" cy="51509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98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57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rgbClr val="1F497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69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24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08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377FB-51FE-BC4B-CF33-613335760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12" y="1802524"/>
            <a:ext cx="288122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6AC84-6A52-3D01-B011-23A2E979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912" y="2442286"/>
            <a:ext cx="288122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C0EF3-7564-75FC-C2CA-9E66E86F1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14135" y="1802524"/>
            <a:ext cx="28823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D7A8C3-6D3A-BBDD-7384-E1212C18C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14135" y="2442286"/>
            <a:ext cx="28823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B864CE1-1350-3303-8516-7458A46CF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6490" y="1802524"/>
            <a:ext cx="28823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E9BFDE8-B647-5B5E-C055-6690BED554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96490" y="2442286"/>
            <a:ext cx="28823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C0C7828-2B70-2CA0-B8BC-7EE1442858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32912" y="1076498"/>
            <a:ext cx="8645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43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9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69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6599"/>
            <a:ext cx="3008313" cy="1111342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1F497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86599"/>
            <a:ext cx="5111750" cy="51395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97941"/>
            <a:ext cx="3008313" cy="40282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54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9144000" cy="85777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392318" y="6356350"/>
            <a:ext cx="3442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Research, Education, and Economic Development </a:t>
            </a:r>
            <a:endParaRPr lang="en-US" b="1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09104" y="93285"/>
            <a:ext cx="8525792" cy="732985"/>
            <a:chOff x="268954" y="93285"/>
            <a:chExt cx="8525792" cy="732985"/>
          </a:xfrm>
        </p:grpSpPr>
        <p:pic>
          <p:nvPicPr>
            <p:cNvPr id="11" name="Picture 10" descr="Advanced Structures and Composites Center white-01.png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896" y="149286"/>
              <a:ext cx="2677850" cy="559788"/>
            </a:xfrm>
            <a:prstGeom prst="rect">
              <a:avLst/>
            </a:prstGeom>
          </p:spPr>
        </p:pic>
        <p:pic>
          <p:nvPicPr>
            <p:cNvPr id="12" name="Picture 11" descr="UMaine_Full_white.png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954" y="93285"/>
              <a:ext cx="2186713" cy="732985"/>
            </a:xfrm>
            <a:prstGeom prst="rect">
              <a:avLst/>
            </a:prstGeom>
          </p:spPr>
        </p:pic>
      </p:grp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121919" y="6356349"/>
            <a:ext cx="42645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i="0" kern="1200" dirty="0">
                <a:solidFill>
                  <a:srgbClr val="1F497D"/>
                </a:solidFill>
                <a:effectLst/>
                <a:latin typeface="+mn-lt"/>
                <a:ea typeface="+mn-ea"/>
                <a:cs typeface="+mn-cs"/>
              </a:rPr>
              <a:t>V1.1.1</a:t>
            </a:r>
            <a:endParaRPr 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4B57A-F229-4BD7-B4F6-9BF8BB324F6B}"/>
              </a:ext>
            </a:extLst>
          </p:cNvPr>
          <p:cNvSpPr txBox="1"/>
          <p:nvPr userDrawn="1"/>
        </p:nvSpPr>
        <p:spPr>
          <a:xfrm>
            <a:off x="2571625" y="6454308"/>
            <a:ext cx="277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</a:rPr>
              <a:t>-Confidential-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</a:rPr>
              <a:t>MetOcean GUI Manual</a:t>
            </a:r>
          </a:p>
        </p:txBody>
      </p:sp>
    </p:spTree>
    <p:extLst>
      <p:ext uri="{BB962C8B-B14F-4D97-AF65-F5344CB8AC3E}">
        <p14:creationId xmlns:p14="http://schemas.microsoft.com/office/powerpoint/2010/main" val="146059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F497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F497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F497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F497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F497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matlabcentral/fileexchange/47434-natural-order-filename-sort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support/requirements/python-compatibility.html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KiT-Software/MHKiT-MATLAB" TargetMode="External"/><Relationship Id="rId2" Type="http://schemas.openxmlformats.org/officeDocument/2006/relationships/hyperlink" Target="https://mhkit-software.github.io/MHKiT/installation.html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limate.copernicus.eu/" TargetMode="External"/><Relationship Id="rId2" Type="http://schemas.openxmlformats.org/officeDocument/2006/relationships/hyperlink" Target="https://confluence.ecmwf.int/display/CKB/How+to+install+and+use+CDS+API+on+Window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4" t="25765" r="6342" b="6171"/>
          <a:stretch/>
        </p:blipFill>
        <p:spPr>
          <a:xfrm>
            <a:off x="0" y="858881"/>
            <a:ext cx="9143998" cy="523875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37B276E-BBA3-44FE-9B45-9CF5754DC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26" y="2178357"/>
            <a:ext cx="3682682" cy="110337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B5394"/>
                </a:solidFill>
              </a:rPr>
              <a:t>MetOcean GUI Manual</a:t>
            </a:r>
          </a:p>
          <a:p>
            <a:endParaRPr lang="en-US" sz="1600" dirty="0">
              <a:solidFill>
                <a:srgbClr val="0B5394"/>
              </a:solidFill>
            </a:endParaRPr>
          </a:p>
          <a:p>
            <a:r>
              <a:rPr lang="en-US" sz="1100" dirty="0">
                <a:solidFill>
                  <a:srgbClr val="0B5394"/>
                </a:solidFill>
              </a:rPr>
              <a:t>Jack H. Clark</a:t>
            </a:r>
          </a:p>
          <a:p>
            <a:r>
              <a:rPr lang="en-US" sz="1100" dirty="0">
                <a:solidFill>
                  <a:srgbClr val="0B5394"/>
                </a:solidFill>
              </a:rPr>
              <a:t>Jack.clark@maine.edu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328A7-21FA-FBFB-71D2-861B330DEE80}"/>
              </a:ext>
            </a:extLst>
          </p:cNvPr>
          <p:cNvSpPr txBox="1">
            <a:spLocks/>
          </p:cNvSpPr>
          <p:nvPr/>
        </p:nvSpPr>
        <p:spPr>
          <a:xfrm>
            <a:off x="5552757" y="2174000"/>
            <a:ext cx="3682682" cy="110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B5394"/>
                </a:solidFill>
              </a:rPr>
              <a:t>Version 1.1.1</a:t>
            </a:r>
          </a:p>
          <a:p>
            <a:endParaRPr lang="en-US" sz="1600" dirty="0">
              <a:solidFill>
                <a:srgbClr val="0B5394"/>
              </a:solidFill>
            </a:endParaRPr>
          </a:p>
          <a:p>
            <a:r>
              <a:rPr lang="en-US" sz="1100" dirty="0">
                <a:solidFill>
                  <a:srgbClr val="0B5394"/>
                </a:solidFill>
              </a:rPr>
              <a:t>Created: October 20, 2023</a:t>
            </a:r>
          </a:p>
          <a:p>
            <a:r>
              <a:rPr lang="en-US" sz="1100" dirty="0">
                <a:solidFill>
                  <a:srgbClr val="0B5394"/>
                </a:solidFill>
              </a:rPr>
              <a:t>Edited: Jan 24, 2025</a:t>
            </a:r>
          </a:p>
        </p:txBody>
      </p:sp>
    </p:spTree>
    <p:extLst>
      <p:ext uri="{BB962C8B-B14F-4D97-AF65-F5344CB8AC3E}">
        <p14:creationId xmlns:p14="http://schemas.microsoft.com/office/powerpoint/2010/main" val="373115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app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Right click the MATLAB app </a:t>
            </a:r>
            <a:br>
              <a:rPr lang="en-US" sz="1125" dirty="0"/>
            </a:br>
            <a:r>
              <a:rPr lang="en-US" sz="1125" b="1" i="1" dirty="0" err="1">
                <a:highlight>
                  <a:srgbClr val="C0C0C0"/>
                </a:highlight>
              </a:rPr>
              <a:t>MetOceanGUI.mlapp</a:t>
            </a:r>
            <a:r>
              <a:rPr lang="en-US" sz="1125" b="1" i="1" dirty="0"/>
              <a:t> </a:t>
            </a:r>
            <a:r>
              <a:rPr lang="en-US" sz="1125" dirty="0"/>
              <a:t>and select </a:t>
            </a:r>
            <a:r>
              <a:rPr lang="en-US" sz="1125" b="1" i="1" dirty="0">
                <a:highlight>
                  <a:srgbClr val="C0C0C0"/>
                </a:highlight>
              </a:rPr>
              <a:t>Run</a:t>
            </a:r>
            <a:r>
              <a:rPr lang="en-US" sz="1125" dirty="0"/>
              <a:t>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Follow the prompts on the screen.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Review the download and hit </a:t>
            </a:r>
            <a:r>
              <a:rPr lang="en-US" sz="1125" b="1" i="1" dirty="0">
                <a:highlight>
                  <a:srgbClr val="C0C0C0"/>
                </a:highlight>
              </a:rPr>
              <a:t>Submit</a:t>
            </a:r>
            <a:r>
              <a:rPr lang="en-US" sz="1125" dirty="0"/>
              <a:t>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Upon hitting submit, a new instance will open for each data stream that was selected. Some may take a long time. It is recommended to run this process on a separate PC or over the weekend when the windows will not be accidentally closed.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39167" y="1644732"/>
            <a:ext cx="4269760" cy="374884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8290D5-D75D-84E3-5103-C4C5C68F109B}"/>
              </a:ext>
            </a:extLst>
          </p:cNvPr>
          <p:cNvSpPr/>
          <p:nvPr/>
        </p:nvSpPr>
        <p:spPr>
          <a:xfrm>
            <a:off x="165465" y="3314182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app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Right click the MATLAB app </a:t>
            </a:r>
            <a:br>
              <a:rPr lang="en-US" sz="1125" dirty="0"/>
            </a:br>
            <a:r>
              <a:rPr lang="en-US" sz="1125" b="1" i="1" dirty="0" err="1">
                <a:highlight>
                  <a:srgbClr val="C0C0C0"/>
                </a:highlight>
              </a:rPr>
              <a:t>MetOceanGUI.mlapp</a:t>
            </a:r>
            <a:r>
              <a:rPr lang="en-US" sz="1125" b="1" i="1" dirty="0"/>
              <a:t> </a:t>
            </a:r>
            <a:r>
              <a:rPr lang="en-US" sz="1125" dirty="0"/>
              <a:t>and select </a:t>
            </a:r>
            <a:r>
              <a:rPr lang="en-US" sz="1125" b="1" i="1" dirty="0">
                <a:highlight>
                  <a:srgbClr val="C0C0C0"/>
                </a:highlight>
              </a:rPr>
              <a:t>Run</a:t>
            </a:r>
            <a:r>
              <a:rPr lang="en-US" sz="1125" dirty="0"/>
              <a:t>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Follow the prompts on the screen.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Review the download and hit </a:t>
            </a:r>
            <a:r>
              <a:rPr lang="en-US" sz="1125" b="1" i="1" dirty="0">
                <a:highlight>
                  <a:srgbClr val="C0C0C0"/>
                </a:highlight>
              </a:rPr>
              <a:t>Submit</a:t>
            </a:r>
            <a:r>
              <a:rPr lang="en-US" sz="1125" dirty="0"/>
              <a:t>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Upon hitting submit, a new instance will open for each data stream that was selected. Some may take a long time. It is recommended to run this process on a separate PC or over the weekend when the windows will not be accidentally closed.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39167" y="1644732"/>
            <a:ext cx="4269760" cy="374884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8290D5-D75D-84E3-5103-C4C5C68F109B}"/>
              </a:ext>
            </a:extLst>
          </p:cNvPr>
          <p:cNvSpPr/>
          <p:nvPr/>
        </p:nvSpPr>
        <p:spPr>
          <a:xfrm>
            <a:off x="165465" y="3536126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B18EC-8E21-373A-17C4-492B29984429}"/>
              </a:ext>
            </a:extLst>
          </p:cNvPr>
          <p:cNvSpPr/>
          <p:nvPr/>
        </p:nvSpPr>
        <p:spPr>
          <a:xfrm flipV="1">
            <a:off x="7598569" y="4791074"/>
            <a:ext cx="490537" cy="1714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785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3982" y="1644732"/>
            <a:ext cx="4460132" cy="374884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8290D5-D75D-84E3-5103-C4C5C68F109B}"/>
              </a:ext>
            </a:extLst>
          </p:cNvPr>
          <p:cNvSpPr/>
          <p:nvPr/>
        </p:nvSpPr>
        <p:spPr>
          <a:xfrm>
            <a:off x="165465" y="2097941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5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3982" y="1644732"/>
            <a:ext cx="4460132" cy="37488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275FDE-761D-74C0-2461-7BFF306F8BC1}"/>
              </a:ext>
            </a:extLst>
          </p:cNvPr>
          <p:cNvSpPr/>
          <p:nvPr/>
        </p:nvSpPr>
        <p:spPr>
          <a:xfrm>
            <a:off x="165465" y="2838169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8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5077" y="1645652"/>
            <a:ext cx="4457942" cy="37470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275FDE-761D-74C0-2461-7BFF306F8BC1}"/>
              </a:ext>
            </a:extLst>
          </p:cNvPr>
          <p:cNvSpPr/>
          <p:nvPr/>
        </p:nvSpPr>
        <p:spPr>
          <a:xfrm>
            <a:off x="165465" y="3195222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7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5077" y="1645652"/>
            <a:ext cx="4457942" cy="37470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275FDE-761D-74C0-2461-7BFF306F8BC1}"/>
              </a:ext>
            </a:extLst>
          </p:cNvPr>
          <p:cNvSpPr/>
          <p:nvPr/>
        </p:nvSpPr>
        <p:spPr>
          <a:xfrm>
            <a:off x="165465" y="3534857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5077" y="1645652"/>
            <a:ext cx="4457941" cy="37470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275FDE-761D-74C0-2461-7BFF306F8BC1}"/>
              </a:ext>
            </a:extLst>
          </p:cNvPr>
          <p:cNvSpPr/>
          <p:nvPr/>
        </p:nvSpPr>
        <p:spPr>
          <a:xfrm>
            <a:off x="165465" y="4039959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5077" y="1645652"/>
            <a:ext cx="4457941" cy="37470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275FDE-761D-74C0-2461-7BFF306F8BC1}"/>
              </a:ext>
            </a:extLst>
          </p:cNvPr>
          <p:cNvSpPr/>
          <p:nvPr/>
        </p:nvSpPr>
        <p:spPr>
          <a:xfrm>
            <a:off x="165465" y="4214135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script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Type </a:t>
            </a:r>
            <a:r>
              <a:rPr lang="en-US" sz="1125" b="1" i="1" dirty="0">
                <a:highlight>
                  <a:srgbClr val="C0C0C0"/>
                </a:highlight>
              </a:rPr>
              <a:t>main</a:t>
            </a:r>
            <a:r>
              <a:rPr lang="en-US" sz="1125" dirty="0"/>
              <a:t> into the command line and hit enter.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which data sources you wish to implement.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Input the coordinates of your area of interest, leave south and west blank for a single point.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your time frame.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The extractors will each run in separate instances of MATLAB.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The main window will pause this process between each extractor to avoid overwhelming the user and allow variable selection. Make sure to continue!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Select the variables to extract from each source, then continue at the main window.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Wait. Depending on the time and sources selected, this can take a long time (ERA5 can take days to weeks).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5077" y="1645652"/>
            <a:ext cx="4457940" cy="37470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5275FDE-761D-74C0-2461-7BFF306F8BC1}"/>
              </a:ext>
            </a:extLst>
          </p:cNvPr>
          <p:cNvSpPr/>
          <p:nvPr/>
        </p:nvSpPr>
        <p:spPr>
          <a:xfrm>
            <a:off x="165465" y="5102414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C87AF-1198-55E8-8C83-0194831C5617}"/>
              </a:ext>
            </a:extLst>
          </p:cNvPr>
          <p:cNvSpPr txBox="1"/>
          <p:nvPr/>
        </p:nvSpPr>
        <p:spPr>
          <a:xfrm>
            <a:off x="74227" y="5266899"/>
            <a:ext cx="48748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rgbClr val="C6605D"/>
                </a:solidFill>
              </a:rPr>
              <a:t>Example </a:t>
            </a:r>
            <a:r>
              <a:rPr lang="en-US" sz="1100" b="1" dirty="0">
                <a:solidFill>
                  <a:srgbClr val="C6605D"/>
                </a:solidFill>
              </a:rPr>
              <a:t>ERA5</a:t>
            </a:r>
          </a:p>
        </p:txBody>
      </p:sp>
    </p:spTree>
    <p:extLst>
      <p:ext uri="{BB962C8B-B14F-4D97-AF65-F5344CB8AC3E}">
        <p14:creationId xmlns:p14="http://schemas.microsoft.com/office/powerpoint/2010/main" val="367321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B371BE9A-ACA6-8A3A-3FCA-08AA8C6E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59564" cy="1111342"/>
          </a:xfrm>
        </p:spPr>
        <p:txBody>
          <a:bodyPr/>
          <a:lstStyle/>
          <a:p>
            <a:r>
              <a:rPr lang="en-US" sz="1800" dirty="0"/>
              <a:t>Getting the latest from GIT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C25430-C894-FB6B-FADB-D480C51F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097941"/>
            <a:ext cx="3339704" cy="4028222"/>
          </a:xfrm>
        </p:spPr>
        <p:txBody>
          <a:bodyPr>
            <a:normAutofit/>
          </a:bodyPr>
          <a:lstStyle/>
          <a:p>
            <a:r>
              <a:rPr lang="en-US" sz="1200" dirty="0"/>
              <a:t>While I will always try to keep the drive folder as up to date as possible, the git repository will always have the most recent changes and allows for a place to make requests/bug reports.</a:t>
            </a:r>
          </a:p>
          <a:p>
            <a:pPr marL="227013" indent="-227013">
              <a:buFont typeface="+mj-lt"/>
              <a:buAutoNum type="arabicPeriod"/>
            </a:pPr>
            <a:r>
              <a:rPr lang="en-US" sz="1200" dirty="0"/>
              <a:t>Install git by contacting IT and telling them you want git and git bash.</a:t>
            </a:r>
          </a:p>
          <a:p>
            <a:pPr marL="227013" indent="-227013">
              <a:buFont typeface="+mj-lt"/>
              <a:buAutoNum type="arabicPeriod"/>
            </a:pPr>
            <a:r>
              <a:rPr lang="en-US" sz="1200" dirty="0"/>
              <a:t>To clone a repository –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Open a terminal window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CD to folder of interest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Type: git clone &lt;repo address&gt;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Confirm repository is there and contains what is it supposed to</a:t>
            </a:r>
          </a:p>
          <a:p>
            <a:pPr marL="227013" indent="-227013">
              <a:buFont typeface="+mj-lt"/>
              <a:buAutoNum type="arabicPeriod"/>
            </a:pPr>
            <a:r>
              <a:rPr lang="en-US" sz="1200" dirty="0"/>
              <a:t>Get the latest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Open a terminal window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CD to the repository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Type: git fetch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000" dirty="0"/>
              <a:t>Type: git pull</a:t>
            </a:r>
          </a:p>
          <a:p>
            <a:pPr marL="685800" lvl="1" indent="-228600">
              <a:buFont typeface="+mj-lt"/>
              <a:buAutoNum type="alphaLcPeriod"/>
            </a:pP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3D226-1101-EA3F-C2F8-D6EF879E4B2E}"/>
              </a:ext>
            </a:extLst>
          </p:cNvPr>
          <p:cNvSpPr txBox="1"/>
          <p:nvPr/>
        </p:nvSpPr>
        <p:spPr>
          <a:xfrm>
            <a:off x="4425418" y="1253518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</a:rPr>
              <a:t>2a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27811-8ACD-4E8A-E63C-E30D9FDA5FD6}"/>
              </a:ext>
            </a:extLst>
          </p:cNvPr>
          <p:cNvSpPr txBox="1"/>
          <p:nvPr/>
        </p:nvSpPr>
        <p:spPr>
          <a:xfrm>
            <a:off x="4420403" y="154227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</a:rPr>
              <a:t>2b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7B469-421F-30B4-B691-CA12E4A26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6"/>
          <a:stretch/>
        </p:blipFill>
        <p:spPr>
          <a:xfrm>
            <a:off x="4725247" y="1157439"/>
            <a:ext cx="3600374" cy="2865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31E6A3-3B63-FAFC-5791-C8B5366AA6EB}"/>
              </a:ext>
            </a:extLst>
          </p:cNvPr>
          <p:cNvSpPr txBox="1"/>
          <p:nvPr/>
        </p:nvSpPr>
        <p:spPr>
          <a:xfrm>
            <a:off x="4418754" y="176757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</a:rPr>
              <a:t>2c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97482F-1E7B-DD1A-3956-B12F739F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4"/>
          <a:stretch/>
        </p:blipFill>
        <p:spPr>
          <a:xfrm>
            <a:off x="4725247" y="4023357"/>
            <a:ext cx="3600375" cy="23877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8AC380-A023-B4DA-031D-C33A093E0242}"/>
              </a:ext>
            </a:extLst>
          </p:cNvPr>
          <p:cNvSpPr txBox="1"/>
          <p:nvPr/>
        </p:nvSpPr>
        <p:spPr>
          <a:xfrm>
            <a:off x="4420403" y="3911261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</a:rPr>
              <a:t>3b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E5246-8037-3FBF-9551-AB6882431493}"/>
              </a:ext>
            </a:extLst>
          </p:cNvPr>
          <p:cNvSpPr txBox="1"/>
          <p:nvPr/>
        </p:nvSpPr>
        <p:spPr>
          <a:xfrm>
            <a:off x="4425418" y="4158220"/>
            <a:ext cx="3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FF0000"/>
                </a:solidFill>
              </a:rPr>
              <a:t>3c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10BA83-CF76-C674-EBDE-236CED264B12}"/>
              </a:ext>
            </a:extLst>
          </p:cNvPr>
          <p:cNvSpPr txBox="1"/>
          <p:nvPr/>
        </p:nvSpPr>
        <p:spPr>
          <a:xfrm>
            <a:off x="4376015" y="5493163"/>
            <a:ext cx="459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1833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3A6F-06B5-34D1-3874-33DD56C9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4908"/>
            <a:ext cx="3008313" cy="1111342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pic>
        <p:nvPicPr>
          <p:cNvPr id="9" name="Content Placeholder 8" descr="Icon&#10;&#10;Description automatically generated with medium confidence">
            <a:extLst>
              <a:ext uri="{FF2B5EF4-FFF2-40B4-BE49-F238E27FC236}">
                <a16:creationId xmlns:a16="http://schemas.microsoft.com/office/drawing/2014/main" id="{6064ABFF-949D-F063-FD9A-53D1F5DB5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4638" y="1229022"/>
            <a:ext cx="1511239" cy="16557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5DD8A-2DEB-84BA-3674-0D99F928D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16250"/>
            <a:ext cx="3182983" cy="4028222"/>
          </a:xfrm>
        </p:spPr>
        <p:txBody>
          <a:bodyPr/>
          <a:lstStyle/>
          <a:p>
            <a:pPr marL="461963" indent="0"/>
            <a:r>
              <a:rPr lang="en-US" sz="1400" dirty="0"/>
              <a:t>Required Resources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Installing Python and pip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Installing MHKIT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Installing CDS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the tool</a:t>
            </a:r>
            <a:endParaRPr lang="en-US" sz="14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latest .m from git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Install git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How to clone a repo</a:t>
            </a:r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How to get the latest updates</a:t>
            </a:r>
          </a:p>
        </p:txBody>
      </p:sp>
      <p:pic>
        <p:nvPicPr>
          <p:cNvPr id="5" name="Picture Placeholder 11" descr="A picture containing icon&#10;&#10;Description automatically generated">
            <a:extLst>
              <a:ext uri="{FF2B5EF4-FFF2-40B4-BE49-F238E27FC236}">
                <a16:creationId xmlns:a16="http://schemas.microsoft.com/office/drawing/2014/main" id="{84D988E3-0BF7-A98B-157B-D11F43F60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7" t="-2339" r="-6083" b="-15840"/>
          <a:stretch/>
        </p:blipFill>
        <p:spPr>
          <a:xfrm>
            <a:off x="4144909" y="2884815"/>
            <a:ext cx="1974346" cy="1974346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</p:spPr>
      </p:pic>
      <p:pic>
        <p:nvPicPr>
          <p:cNvPr id="1026" name="Picture 2" descr="Copernicus Climate Change Service – EO4GEO">
            <a:extLst>
              <a:ext uri="{FF2B5EF4-FFF2-40B4-BE49-F238E27FC236}">
                <a16:creationId xmlns:a16="http://schemas.microsoft.com/office/drawing/2014/main" id="{243950E3-3612-4E72-1033-E482E54AE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38" y="1343359"/>
            <a:ext cx="2152241" cy="6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ner">
            <a:extLst>
              <a:ext uri="{FF2B5EF4-FFF2-40B4-BE49-F238E27FC236}">
                <a16:creationId xmlns:a16="http://schemas.microsoft.com/office/drawing/2014/main" id="{2127EE41-2F08-F68B-1722-9F3DD5007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49" y="2274697"/>
            <a:ext cx="8096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DBC Web Data Guide">
            <a:extLst>
              <a:ext uri="{FF2B5EF4-FFF2-40B4-BE49-F238E27FC236}">
                <a16:creationId xmlns:a16="http://schemas.microsoft.com/office/drawing/2014/main" id="{D1DC24AF-3B5F-B85A-2C00-BDB325ED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57" y="3277468"/>
            <a:ext cx="1339805" cy="12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bout | State and Local Planning for Energy | NREL">
            <a:extLst>
              <a:ext uri="{FF2B5EF4-FFF2-40B4-BE49-F238E27FC236}">
                <a16:creationId xmlns:a16="http://schemas.microsoft.com/office/drawing/2014/main" id="{24B4187F-4E13-D9B8-7DB4-EE6ABA94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257" y="4817950"/>
            <a:ext cx="1975213" cy="9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 - Logo Downloads">
            <a:extLst>
              <a:ext uri="{FF2B5EF4-FFF2-40B4-BE49-F238E27FC236}">
                <a16:creationId xmlns:a16="http://schemas.microsoft.com/office/drawing/2014/main" id="{A798C2BF-413F-9E13-EB6F-9F287253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102" y="4730361"/>
            <a:ext cx="1656819" cy="16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1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6A01-97EC-2EBE-8B40-1E6BDFE6F1CC}"/>
              </a:ext>
            </a:extLst>
          </p:cNvPr>
          <p:cNvSpPr txBox="1">
            <a:spLocks/>
          </p:cNvSpPr>
          <p:nvPr/>
        </p:nvSpPr>
        <p:spPr>
          <a:xfrm>
            <a:off x="0" y="844731"/>
            <a:ext cx="9133073" cy="103654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F18FC-CECB-5A56-6331-F9C1C4879DAD}"/>
              </a:ext>
            </a:extLst>
          </p:cNvPr>
          <p:cNvSpPr txBox="1">
            <a:spLocks/>
          </p:cNvSpPr>
          <p:nvPr/>
        </p:nvSpPr>
        <p:spPr>
          <a:xfrm>
            <a:off x="10927" y="1731375"/>
            <a:ext cx="2905330" cy="5353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None/>
            </a:pPr>
            <a:r>
              <a:rPr lang="en-US" sz="2000" dirty="0"/>
              <a:t>MATLAB                               (base)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F6BE3-E57C-DFE5-4B5C-9D86100F1600}"/>
              </a:ext>
            </a:extLst>
          </p:cNvPr>
          <p:cNvSpPr txBox="1">
            <a:spLocks/>
          </p:cNvSpPr>
          <p:nvPr/>
        </p:nvSpPr>
        <p:spPr>
          <a:xfrm>
            <a:off x="19539" y="2667437"/>
            <a:ext cx="3106838" cy="38397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Always try to have the latest stable release of MATLAB.</a:t>
            </a:r>
          </a:p>
          <a:p>
            <a:r>
              <a:rPr lang="en-US" sz="1400" dirty="0"/>
              <a:t>This tool will not work with older version of MATLAB.</a:t>
            </a:r>
          </a:p>
          <a:p>
            <a:endParaRPr lang="en-US" sz="1400" dirty="0"/>
          </a:p>
          <a:p>
            <a:r>
              <a:rPr lang="en-US" sz="1400" dirty="0"/>
              <a:t>Contact IT to install MATLAB R2022b or later.</a:t>
            </a:r>
          </a:p>
          <a:p>
            <a:r>
              <a:rPr lang="en-US" sz="1400" dirty="0"/>
              <a:t>Created using R2022b</a:t>
            </a:r>
          </a:p>
          <a:p>
            <a:r>
              <a:rPr lang="en-US" sz="1400" dirty="0"/>
              <a:t>Last edited using R2022b</a:t>
            </a:r>
          </a:p>
          <a:p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78B3A2-125A-4BCE-6142-52077FD82B67}"/>
              </a:ext>
            </a:extLst>
          </p:cNvPr>
          <p:cNvSpPr txBox="1">
            <a:spLocks/>
          </p:cNvSpPr>
          <p:nvPr/>
        </p:nvSpPr>
        <p:spPr>
          <a:xfrm>
            <a:off x="2916257" y="1736309"/>
            <a:ext cx="3106838" cy="5353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None/>
            </a:pPr>
            <a:r>
              <a:rPr lang="en-US" sz="2000" dirty="0"/>
              <a:t>Python                       (ERA5)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56FA8-60EA-2EF0-875C-0F3588679FC6}"/>
              </a:ext>
            </a:extLst>
          </p:cNvPr>
          <p:cNvSpPr txBox="1">
            <a:spLocks/>
          </p:cNvSpPr>
          <p:nvPr/>
        </p:nvSpPr>
        <p:spPr>
          <a:xfrm>
            <a:off x="2910787" y="2662503"/>
            <a:ext cx="3106838" cy="35155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Always try to have the long-term stable version of python (LTS).</a:t>
            </a:r>
          </a:p>
          <a:p>
            <a:r>
              <a:rPr lang="en-US" sz="1400" dirty="0"/>
              <a:t>This tool may not support python versions older than that used during creation.</a:t>
            </a:r>
          </a:p>
          <a:p>
            <a:endParaRPr lang="en-US" sz="1400" dirty="0"/>
          </a:p>
          <a:p>
            <a:r>
              <a:rPr lang="en-US" sz="1400" dirty="0"/>
              <a:t>Details on installing Python will be provided in later slides.</a:t>
            </a:r>
          </a:p>
          <a:p>
            <a:r>
              <a:rPr lang="en-US" sz="1400" dirty="0"/>
              <a:t>Created using python 3.11.3.</a:t>
            </a:r>
          </a:p>
          <a:p>
            <a:r>
              <a:rPr lang="en-US" sz="1400" dirty="0"/>
              <a:t>Last edited using 3.11.3.</a:t>
            </a:r>
          </a:p>
          <a:p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0B6DE4-AD85-382B-A0B2-618A475A5E05}"/>
              </a:ext>
            </a:extLst>
          </p:cNvPr>
          <p:cNvSpPr txBox="1">
            <a:spLocks/>
          </p:cNvSpPr>
          <p:nvPr/>
        </p:nvSpPr>
        <p:spPr>
          <a:xfrm>
            <a:off x="6037162" y="1726441"/>
            <a:ext cx="3095911" cy="5353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None/>
            </a:pPr>
            <a:r>
              <a:rPr lang="en-US" sz="2000" dirty="0"/>
              <a:t>MHKIT &amp; natsortfiles                               (toolboxes)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68BDD5-B702-D316-9310-68A4C3F2338C}"/>
              </a:ext>
            </a:extLst>
          </p:cNvPr>
          <p:cNvSpPr txBox="1">
            <a:spLocks/>
          </p:cNvSpPr>
          <p:nvPr/>
        </p:nvSpPr>
        <p:spPr>
          <a:xfrm>
            <a:off x="6026235" y="2667437"/>
            <a:ext cx="3106838" cy="35155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F497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NREL Marine and Hydrokinetic Toolkit provides MATLAB access to the U.S. Department of Energy's Water Power Technologies Office wave hindcast data.</a:t>
            </a:r>
          </a:p>
          <a:p>
            <a:r>
              <a:rPr lang="en-US" sz="1400" dirty="0"/>
              <a:t>Requires python.</a:t>
            </a:r>
          </a:p>
          <a:p>
            <a:r>
              <a:rPr lang="en-US" sz="1400" dirty="0"/>
              <a:t>More on the toolbox will be provided in later slides.</a:t>
            </a:r>
          </a:p>
          <a:p>
            <a:endParaRPr lang="en-US" sz="1400" dirty="0"/>
          </a:p>
          <a:p>
            <a:r>
              <a:rPr lang="en-US" sz="1400" dirty="0"/>
              <a:t>Natsortfiles comes from a MATLAB toolbox for sorting files.</a:t>
            </a:r>
          </a:p>
          <a:p>
            <a:r>
              <a:rPr lang="en-US" sz="1400" dirty="0"/>
              <a:t>The toolbox can be found </a:t>
            </a:r>
            <a:r>
              <a:rPr lang="en-US" sz="1400" dirty="0">
                <a:hlinkClick r:id="rId2"/>
              </a:rPr>
              <a:t>here</a:t>
            </a:r>
            <a:r>
              <a:rPr lang="en-US" sz="1400" dirty="0"/>
              <a:t>.</a:t>
            </a:r>
          </a:p>
          <a:p>
            <a:r>
              <a:rPr lang="en-US" sz="1400" dirty="0"/>
              <a:t>I recommend adding this to your MATLAB path.</a:t>
            </a:r>
          </a:p>
        </p:txBody>
      </p:sp>
    </p:spTree>
    <p:extLst>
      <p:ext uri="{BB962C8B-B14F-4D97-AF65-F5344CB8AC3E}">
        <p14:creationId xmlns:p14="http://schemas.microsoft.com/office/powerpoint/2010/main" val="129529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B371BE9A-ACA6-8A3A-3FCA-08AA8C6E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59564" cy="1111342"/>
          </a:xfrm>
        </p:spPr>
        <p:txBody>
          <a:bodyPr/>
          <a:lstStyle/>
          <a:p>
            <a:r>
              <a:rPr lang="en-US" dirty="0"/>
              <a:t>Installing Python and PIP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C25430-C894-FB6B-FADB-D480C51F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097941"/>
            <a:ext cx="3339704" cy="4028222"/>
          </a:xfrm>
        </p:spPr>
        <p:txBody>
          <a:bodyPr/>
          <a:lstStyle/>
          <a:p>
            <a:pPr marL="227013" indent="-227013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endParaRPr lang="en-US" sz="1000" dirty="0"/>
          </a:p>
          <a:p>
            <a:pPr marL="227013" indent="-227013">
              <a:buFont typeface="+mj-lt"/>
              <a:buAutoNum type="arabicPeriod" startAt="2"/>
            </a:pPr>
            <a:r>
              <a:rPr lang="en-US" dirty="0"/>
              <a:t>Download and install your preferred version of python. </a:t>
            </a:r>
            <a:r>
              <a:rPr lang="en-US" dirty="0">
                <a:solidFill>
                  <a:srgbClr val="FF0000"/>
                </a:solidFill>
              </a:rPr>
              <a:t>Be sure to check compatibility with your MATLAB version.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Check here</a:t>
            </a:r>
            <a:endParaRPr lang="en-US" dirty="0"/>
          </a:p>
          <a:p>
            <a:pPr marL="227013" indent="-227013">
              <a:buFont typeface="+mj-lt"/>
              <a:buAutoNum type="arabicPeriod" startAt="2"/>
            </a:pPr>
            <a:endParaRPr lang="en-US" dirty="0"/>
          </a:p>
          <a:p>
            <a:pPr marL="227013" indent="-227013">
              <a:buFont typeface="+mj-lt"/>
              <a:buAutoNum type="arabicPeriod" startAt="2"/>
            </a:pPr>
            <a:r>
              <a:rPr lang="en-US" dirty="0"/>
              <a:t>Verify that python and pip are installed with the following two commands:</a:t>
            </a:r>
          </a:p>
          <a:p>
            <a:pPr indent="914400"/>
            <a:r>
              <a:rPr lang="en-US" sz="1000" dirty="0"/>
              <a:t>python –V</a:t>
            </a:r>
          </a:p>
          <a:p>
            <a:pPr indent="914400"/>
            <a:r>
              <a:rPr lang="en-US" sz="1000" dirty="0"/>
              <a:t>pip -V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D45317-885D-54F3-ECA9-6D57BECB220F}"/>
              </a:ext>
            </a:extLst>
          </p:cNvPr>
          <p:cNvGrpSpPr/>
          <p:nvPr/>
        </p:nvGrpSpPr>
        <p:grpSpPr>
          <a:xfrm>
            <a:off x="4568112" y="4772617"/>
            <a:ext cx="4240233" cy="1492668"/>
            <a:chOff x="4883797" y="158109"/>
            <a:chExt cx="5653643" cy="19902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554C2B-CEF5-A83B-19D0-8B9FDCC7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883797" y="158109"/>
              <a:ext cx="5653643" cy="199022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BEE798-CB56-D5C4-E3EA-AEAC8B73CB0B}"/>
                </a:ext>
              </a:extLst>
            </p:cNvPr>
            <p:cNvSpPr/>
            <p:nvPr/>
          </p:nvSpPr>
          <p:spPr>
            <a:xfrm>
              <a:off x="6267925" y="832845"/>
              <a:ext cx="713380" cy="2127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3900A9-F6CF-6969-EED2-FEC08524D6C8}"/>
                </a:ext>
              </a:extLst>
            </p:cNvPr>
            <p:cNvSpPr/>
            <p:nvPr/>
          </p:nvSpPr>
          <p:spPr>
            <a:xfrm>
              <a:off x="6267926" y="1248769"/>
              <a:ext cx="496909" cy="2127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F72BD7-9814-BE5B-05FA-62E82D407C3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97" y="1175656"/>
              <a:ext cx="9158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C33A17-CCD3-64AF-3176-6071F5E2B227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97" y="1594128"/>
              <a:ext cx="7259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736B7D-4675-3DCE-2C1E-BF9C564AB62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716764" y="1564795"/>
            <a:ext cx="851348" cy="74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886A28-5E10-9B83-652F-320E76F8AA5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716764" y="3131406"/>
            <a:ext cx="859126" cy="37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36EB24-245F-1077-4A4E-DBC6FF7F641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716764" y="4112052"/>
            <a:ext cx="851348" cy="1406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C1DEE08-E7BE-B123-40AA-EC1560C41E93}"/>
              </a:ext>
            </a:extLst>
          </p:cNvPr>
          <p:cNvGrpSpPr/>
          <p:nvPr/>
        </p:nvGrpSpPr>
        <p:grpSpPr>
          <a:xfrm>
            <a:off x="4568112" y="887282"/>
            <a:ext cx="2813124" cy="1355025"/>
            <a:chOff x="4568112" y="887282"/>
            <a:chExt cx="2813124" cy="13550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04BE88-8250-64C2-AE3B-C77A3D24C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8112" y="887282"/>
              <a:ext cx="1864403" cy="135502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DC8C6D8-D06B-C8DF-3741-E9C40F7FDEB2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906876" y="1182551"/>
              <a:ext cx="0" cy="493737"/>
            </a:xfrm>
            <a:prstGeom prst="straightConnector1">
              <a:avLst/>
            </a:prstGeom>
            <a:ln w="762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5449B6-B71B-20D1-1FD9-A9AC1C6AAD81}"/>
                </a:ext>
              </a:extLst>
            </p:cNvPr>
            <p:cNvSpPr txBox="1"/>
            <p:nvPr/>
          </p:nvSpPr>
          <p:spPr>
            <a:xfrm>
              <a:off x="6432515" y="905552"/>
              <a:ext cx="948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Scroll Down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8DC308-B058-561D-5AF8-E6C9BAF23D5B}"/>
              </a:ext>
            </a:extLst>
          </p:cNvPr>
          <p:cNvGrpSpPr/>
          <p:nvPr/>
        </p:nvGrpSpPr>
        <p:grpSpPr>
          <a:xfrm>
            <a:off x="4575890" y="2353312"/>
            <a:ext cx="3738876" cy="2308300"/>
            <a:chOff x="4575890" y="2353312"/>
            <a:chExt cx="3738876" cy="23083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83E2849-9525-F4CC-80A6-5CD40B55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5890" y="2353312"/>
              <a:ext cx="3738876" cy="23083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BC73B7-0962-D5D4-3171-6BA3E0F7C975}"/>
                </a:ext>
              </a:extLst>
            </p:cNvPr>
            <p:cNvSpPr/>
            <p:nvPr/>
          </p:nvSpPr>
          <p:spPr>
            <a:xfrm>
              <a:off x="5606207" y="3159889"/>
              <a:ext cx="2229246" cy="51512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6504646-407D-9812-4EFB-0F09CC8CDF41}"/>
                </a:ext>
              </a:extLst>
            </p:cNvPr>
            <p:cNvSpPr/>
            <p:nvPr/>
          </p:nvSpPr>
          <p:spPr>
            <a:xfrm>
              <a:off x="5606209" y="4425045"/>
              <a:ext cx="1021014" cy="19517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8092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B371BE9A-ACA6-8A3A-3FCA-08AA8C6E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59564" cy="1111342"/>
          </a:xfrm>
        </p:spPr>
        <p:txBody>
          <a:bodyPr/>
          <a:lstStyle/>
          <a:p>
            <a:r>
              <a:rPr lang="en-US" dirty="0"/>
              <a:t>ALTERNATIVE:</a:t>
            </a:r>
            <a:br>
              <a:rPr lang="en-US" dirty="0"/>
            </a:br>
            <a:r>
              <a:rPr lang="en-US" dirty="0"/>
              <a:t>Installing Python and PIP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C25430-C894-FB6B-FADB-D480C51F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097941"/>
            <a:ext cx="3339704" cy="4028222"/>
          </a:xfrm>
        </p:spPr>
        <p:txBody>
          <a:bodyPr/>
          <a:lstStyle/>
          <a:p>
            <a:pPr marL="227013" indent="-227013">
              <a:buFont typeface="+mj-lt"/>
              <a:buAutoNum type="arabicPeriod"/>
            </a:pPr>
            <a:r>
              <a:rPr lang="en-US" dirty="0"/>
              <a:t>Open a command prompt, git bash, or windows PowerShell and enter the following command:</a:t>
            </a:r>
          </a:p>
          <a:p>
            <a:pPr indent="914400"/>
            <a:r>
              <a:rPr lang="en-US" sz="1000" dirty="0"/>
              <a:t>Python</a:t>
            </a:r>
          </a:p>
          <a:p>
            <a:pPr indent="914400"/>
            <a:endParaRPr lang="en-US" sz="1000" dirty="0"/>
          </a:p>
          <a:p>
            <a:pPr marL="227013" indent="-227013">
              <a:buFont typeface="+mj-lt"/>
              <a:buAutoNum type="arabicPeriod" startAt="2"/>
            </a:pPr>
            <a:r>
              <a:rPr lang="en-US" dirty="0"/>
              <a:t>Download and install the most recent version of python listed on the first slide.</a:t>
            </a:r>
          </a:p>
          <a:p>
            <a:pPr marL="227013" indent="-227013">
              <a:buFont typeface="+mj-lt"/>
              <a:buAutoNum type="arabicPeriod" startAt="2"/>
            </a:pPr>
            <a:endParaRPr lang="en-US" dirty="0"/>
          </a:p>
          <a:p>
            <a:pPr marL="227013" indent="-227013">
              <a:buFont typeface="+mj-lt"/>
              <a:buAutoNum type="arabicPeriod" startAt="2"/>
            </a:pPr>
            <a:r>
              <a:rPr lang="en-US" dirty="0"/>
              <a:t>Verify that python and pip are installed with the following two commands:</a:t>
            </a:r>
          </a:p>
          <a:p>
            <a:pPr indent="914400"/>
            <a:r>
              <a:rPr lang="en-US" sz="1000" dirty="0"/>
              <a:t>python –V</a:t>
            </a:r>
          </a:p>
          <a:p>
            <a:pPr indent="914400"/>
            <a:r>
              <a:rPr lang="en-US" sz="1000" dirty="0"/>
              <a:t>pip -V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D45317-885D-54F3-ECA9-6D57BECB220F}"/>
              </a:ext>
            </a:extLst>
          </p:cNvPr>
          <p:cNvGrpSpPr/>
          <p:nvPr/>
        </p:nvGrpSpPr>
        <p:grpSpPr>
          <a:xfrm>
            <a:off x="4568112" y="4372021"/>
            <a:ext cx="4240233" cy="1492668"/>
            <a:chOff x="4883797" y="158109"/>
            <a:chExt cx="5653643" cy="19902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554C2B-CEF5-A83B-19D0-8B9FDCC7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883797" y="158109"/>
              <a:ext cx="5653643" cy="199022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BEE798-CB56-D5C4-E3EA-AEAC8B73CB0B}"/>
                </a:ext>
              </a:extLst>
            </p:cNvPr>
            <p:cNvSpPr/>
            <p:nvPr/>
          </p:nvSpPr>
          <p:spPr>
            <a:xfrm>
              <a:off x="6267925" y="832845"/>
              <a:ext cx="713380" cy="2127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3900A9-F6CF-6969-EED2-FEC08524D6C8}"/>
                </a:ext>
              </a:extLst>
            </p:cNvPr>
            <p:cNvSpPr/>
            <p:nvPr/>
          </p:nvSpPr>
          <p:spPr>
            <a:xfrm>
              <a:off x="6267926" y="1248769"/>
              <a:ext cx="496909" cy="21272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F72BD7-9814-BE5B-05FA-62E82D407C3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97" y="1175656"/>
              <a:ext cx="9158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C33A17-CCD3-64AF-3176-6071F5E2B227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97" y="1594128"/>
              <a:ext cx="7259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931E9F-FF19-06A2-A398-A4713D4C3227}"/>
              </a:ext>
            </a:extLst>
          </p:cNvPr>
          <p:cNvGrpSpPr/>
          <p:nvPr/>
        </p:nvGrpSpPr>
        <p:grpSpPr>
          <a:xfrm>
            <a:off x="4568112" y="1807385"/>
            <a:ext cx="4337763" cy="2412237"/>
            <a:chOff x="4349036" y="1061440"/>
            <a:chExt cx="4337763" cy="241223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1F85B95-2DFC-3C63-C074-B411700EF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9036" y="1061440"/>
              <a:ext cx="4337763" cy="2412237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879881-807A-157C-7949-E4A05CC8835E}"/>
                </a:ext>
              </a:extLst>
            </p:cNvPr>
            <p:cNvSpPr/>
            <p:nvPr/>
          </p:nvSpPr>
          <p:spPr>
            <a:xfrm>
              <a:off x="5035935" y="2427565"/>
              <a:ext cx="569902" cy="12042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38E78A-45A1-F51D-B44A-DDBB7B20B8EC}"/>
              </a:ext>
            </a:extLst>
          </p:cNvPr>
          <p:cNvGrpSpPr/>
          <p:nvPr/>
        </p:nvGrpSpPr>
        <p:grpSpPr>
          <a:xfrm>
            <a:off x="4568112" y="904095"/>
            <a:ext cx="2314314" cy="750891"/>
            <a:chOff x="4349037" y="904095"/>
            <a:chExt cx="2314314" cy="75089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A14044-8A26-C715-245E-243F1E492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9037" y="904095"/>
              <a:ext cx="2314314" cy="7508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D670D5-6E86-6082-D2BD-0CF382CF746A}"/>
                </a:ext>
              </a:extLst>
            </p:cNvPr>
            <p:cNvSpPr/>
            <p:nvPr/>
          </p:nvSpPr>
          <p:spPr>
            <a:xfrm>
              <a:off x="5226432" y="1341929"/>
              <a:ext cx="319499" cy="12042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736B7D-4675-3DCE-2C1E-BF9C564AB621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3716764" y="1279541"/>
            <a:ext cx="851348" cy="103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886A28-5E10-9B83-652F-320E76F8AA5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716764" y="3013504"/>
            <a:ext cx="851348" cy="41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36EB24-245F-1077-4A4E-DBC6FF7F641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716764" y="4873340"/>
            <a:ext cx="851348" cy="245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68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B371BE9A-ACA6-8A3A-3FCA-08AA8C6E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MHKIT and installation guidelines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C25430-C894-FB6B-FADB-D480C51F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097941"/>
            <a:ext cx="3339704" cy="40282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the following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 and follow the detailed installation instructions.</a:t>
            </a:r>
          </a:p>
          <a:p>
            <a:r>
              <a:rPr lang="en-US" dirty="0"/>
              <a:t>This will generally involve: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Installing the MHKIT python library.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Windows PowerShell, pip,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the python installation.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Windows PowerShell,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</a:t>
            </a:r>
            <a:r>
              <a:rPr lang="en-US" dirty="0">
                <a:hlinkClick r:id="rId3"/>
              </a:rPr>
              <a:t>MATLAB toolbox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MATLAB MHKIT to the python environment.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Windows PowerShell,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MATLAB’s python version.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the toolbox.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the toolbox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3C9BB-8B20-4A62-94F1-4D2E430DA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56" y="1087123"/>
            <a:ext cx="4994638" cy="1786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2DA0F-2CF1-64D5-6F2D-05B733240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356" y="2873526"/>
            <a:ext cx="4994638" cy="31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1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B371BE9A-ACA6-8A3A-3FCA-08AA8C6E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CDS API (ERA5 dataset)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C25430-C894-FB6B-FADB-D480C51F0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2097941"/>
            <a:ext cx="3339704" cy="4028222"/>
          </a:xfrm>
        </p:spPr>
        <p:txBody>
          <a:bodyPr>
            <a:normAutofit/>
          </a:bodyPr>
          <a:lstStyle/>
          <a:p>
            <a:r>
              <a:rPr lang="en-US" dirty="0"/>
              <a:t>Detailed instructions for installing the CDS API via pip and python are provided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  <a:p>
            <a:r>
              <a:rPr lang="en-US" b="1" dirty="0"/>
              <a:t>Important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need to </a:t>
            </a:r>
            <a:r>
              <a:rPr lang="en-US" dirty="0">
                <a:hlinkClick r:id="rId3"/>
              </a:rPr>
              <a:t>make a CDS </a:t>
            </a:r>
            <a:r>
              <a:rPr lang="en-US" dirty="0"/>
              <a:t>account to get the api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than that, all prerequisites should be met, we have already verified python and pip.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the instructions for the CDS API and python version 3 or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need to have signed in to your CDS account for the api key to appear in step 2 of the step-by-step guide.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93755-97D8-52D3-21CA-F0CBF016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842" y="1074830"/>
            <a:ext cx="4863957" cy="50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2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app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Right click the MATLAB app </a:t>
            </a:r>
            <a:br>
              <a:rPr lang="en-US" sz="1125" dirty="0"/>
            </a:br>
            <a:r>
              <a:rPr lang="en-US" sz="1125" b="1" i="1" dirty="0" err="1">
                <a:highlight>
                  <a:srgbClr val="C0C0C0"/>
                </a:highlight>
              </a:rPr>
              <a:t>MetOceanGUI.mlapp</a:t>
            </a:r>
            <a:r>
              <a:rPr lang="en-US" sz="1125" b="1" i="1" dirty="0"/>
              <a:t> </a:t>
            </a:r>
            <a:r>
              <a:rPr lang="en-US" sz="1125" dirty="0"/>
              <a:t>and select </a:t>
            </a:r>
            <a:r>
              <a:rPr lang="en-US" sz="1125" b="1" i="1" dirty="0">
                <a:highlight>
                  <a:srgbClr val="C0C0C0"/>
                </a:highlight>
              </a:rPr>
              <a:t>Run</a:t>
            </a:r>
            <a:r>
              <a:rPr lang="en-US" sz="1125" dirty="0"/>
              <a:t>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Follow the prompts on the screen.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Review the download and hit </a:t>
            </a:r>
            <a:r>
              <a:rPr lang="en-US" sz="1125" b="1" i="1" dirty="0">
                <a:highlight>
                  <a:srgbClr val="C0C0C0"/>
                </a:highlight>
              </a:rPr>
              <a:t>Submit</a:t>
            </a:r>
            <a:r>
              <a:rPr lang="en-US" sz="1125" dirty="0"/>
              <a:t>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Upon hitting submit, a new instance will open for each data stream that was selected. Some may take a long time. It is recommended to run this process on a separate PC or over the weekend when the windows will not be accidentally closed.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6C09A-EA0D-4ABC-52CC-3D1311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39167" y="1644732"/>
            <a:ext cx="4269761" cy="374884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68290D5-D75D-84E3-5103-C4C5C68F109B}"/>
              </a:ext>
            </a:extLst>
          </p:cNvPr>
          <p:cNvSpPr/>
          <p:nvPr/>
        </p:nvSpPr>
        <p:spPr>
          <a:xfrm>
            <a:off x="165465" y="2097941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5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1403-08C4-2A74-3FAC-779D6FC78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6599"/>
            <a:ext cx="3243943" cy="1111342"/>
          </a:xfrm>
        </p:spPr>
        <p:txBody>
          <a:bodyPr/>
          <a:lstStyle/>
          <a:p>
            <a:r>
              <a:rPr lang="en-US" dirty="0"/>
              <a:t>Run the app and download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0FCE9-ECF9-C2A9-9A79-5C6C34A01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097941"/>
            <a:ext cx="3243943" cy="4028222"/>
          </a:xfrm>
        </p:spPr>
        <p:txBody>
          <a:bodyPr>
            <a:norm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125" dirty="0"/>
              <a:t>Open a MATLAB instance and navigate to the </a:t>
            </a:r>
            <a:r>
              <a:rPr lang="en-US" sz="1125" dirty="0" err="1"/>
              <a:t>MetOcean_GUI</a:t>
            </a:r>
            <a:r>
              <a:rPr lang="en-US" sz="1125" dirty="0"/>
              <a:t> folder.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b="1" dirty="0"/>
              <a:t>It is recommended not to have any additional windows open in this MATLAB instance.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Right click the MATLAB app </a:t>
            </a:r>
            <a:br>
              <a:rPr lang="en-US" sz="1125" dirty="0"/>
            </a:br>
            <a:r>
              <a:rPr lang="en-US" sz="1125" b="1" i="1" dirty="0" err="1">
                <a:highlight>
                  <a:srgbClr val="C0C0C0"/>
                </a:highlight>
              </a:rPr>
              <a:t>MetOceanGUI.mlapp</a:t>
            </a:r>
            <a:r>
              <a:rPr lang="en-US" sz="1125" b="1" i="1" dirty="0"/>
              <a:t> </a:t>
            </a:r>
            <a:r>
              <a:rPr lang="en-US" sz="1125" dirty="0"/>
              <a:t>and select </a:t>
            </a:r>
            <a:r>
              <a:rPr lang="en-US" sz="1125" b="1" i="1" dirty="0">
                <a:highlight>
                  <a:srgbClr val="C0C0C0"/>
                </a:highlight>
              </a:rPr>
              <a:t>Run</a:t>
            </a:r>
            <a:r>
              <a:rPr lang="en-US" sz="1125" dirty="0"/>
              <a:t>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Follow the prompts on the screen.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125" dirty="0"/>
              <a:t>Review the download and hit </a:t>
            </a:r>
            <a:r>
              <a:rPr lang="en-US" sz="1125" b="1" i="1" dirty="0">
                <a:highlight>
                  <a:srgbClr val="C0C0C0"/>
                </a:highlight>
              </a:rPr>
              <a:t>Submit</a:t>
            </a:r>
            <a:r>
              <a:rPr lang="en-US" sz="1125" dirty="0"/>
              <a:t>.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925" dirty="0"/>
              <a:t>Upon hitting submit, a new instance will open for each data stream that was selected. Some may take a long time. It is recommended to run this process on a separate PC or over the weekend when the windows will not be accidentally closed.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68290D5-D75D-84E3-5103-C4C5C68F109B}"/>
              </a:ext>
            </a:extLst>
          </p:cNvPr>
          <p:cNvSpPr/>
          <p:nvPr/>
        </p:nvSpPr>
        <p:spPr>
          <a:xfrm>
            <a:off x="165465" y="2941318"/>
            <a:ext cx="335280" cy="235956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CA34A8-2271-30F4-02CF-7D8B1013C64F}"/>
              </a:ext>
            </a:extLst>
          </p:cNvPr>
          <p:cNvGrpSpPr/>
          <p:nvPr/>
        </p:nvGrpSpPr>
        <p:grpSpPr>
          <a:xfrm>
            <a:off x="4239167" y="1644732"/>
            <a:ext cx="4269761" cy="3748841"/>
            <a:chOff x="4239167" y="1644732"/>
            <a:chExt cx="4269761" cy="37488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C6C09A-EA0D-4ABC-52CC-3D13113CD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239167" y="1644732"/>
              <a:ext cx="4269761" cy="37488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51C069-A5AE-AC49-DD14-FA9CD5990CB3}"/>
                </a:ext>
              </a:extLst>
            </p:cNvPr>
            <p:cNvSpPr/>
            <p:nvPr/>
          </p:nvSpPr>
          <p:spPr>
            <a:xfrm flipV="1">
              <a:off x="4726658" y="4044517"/>
              <a:ext cx="972805" cy="13506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A2C1CF-DC10-2EDF-0391-5448746697A7}"/>
              </a:ext>
            </a:extLst>
          </p:cNvPr>
          <p:cNvSpPr/>
          <p:nvPr/>
        </p:nvSpPr>
        <p:spPr>
          <a:xfrm>
            <a:off x="4056286" y="3832092"/>
            <a:ext cx="182880" cy="9144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2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B5394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rgbClr val="1F497D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68566</TotalTime>
  <Words>2156</Words>
  <Application>Microsoft Office PowerPoint</Application>
  <PresentationFormat>On-screen Show (4:3)</PresentationFormat>
  <Paragraphs>207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Office Theme</vt:lpstr>
      <vt:lpstr>PowerPoint Presentation</vt:lpstr>
      <vt:lpstr>Steps</vt:lpstr>
      <vt:lpstr>PowerPoint Presentation</vt:lpstr>
      <vt:lpstr>Installing Python and PIP</vt:lpstr>
      <vt:lpstr>ALTERNATIVE: Installing Python and PIP</vt:lpstr>
      <vt:lpstr>MHKIT and installation guidelines</vt:lpstr>
      <vt:lpstr>Installing the CDS API (ERA5 dataset)</vt:lpstr>
      <vt:lpstr>Run the app and download data.</vt:lpstr>
      <vt:lpstr>Run the app and download data.</vt:lpstr>
      <vt:lpstr>Run the app and download data.</vt:lpstr>
      <vt:lpstr>Run the app and download data.</vt:lpstr>
      <vt:lpstr>Run the script and download data.</vt:lpstr>
      <vt:lpstr>Run the script and download data.</vt:lpstr>
      <vt:lpstr>Run the script and download data.</vt:lpstr>
      <vt:lpstr>Run the script and download data.</vt:lpstr>
      <vt:lpstr>Run the script and download data.</vt:lpstr>
      <vt:lpstr>Run the script and download data.</vt:lpstr>
      <vt:lpstr>Run the script and download data.</vt:lpstr>
      <vt:lpstr>Getting the latest from GIT</vt:lpstr>
    </vt:vector>
  </TitlesOfParts>
  <Company>Umaine - Composites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Spencer Hallowell</dc:creator>
  <cp:lastModifiedBy>Jack H Clark</cp:lastModifiedBy>
  <cp:revision>785</cp:revision>
  <dcterms:created xsi:type="dcterms:W3CDTF">2016-01-11T20:26:27Z</dcterms:created>
  <dcterms:modified xsi:type="dcterms:W3CDTF">2025-01-28T14:16:05Z</dcterms:modified>
</cp:coreProperties>
</file>